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hyperlink" Target="https://gamma.app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" TargetMode="External"/><Relationship Id="rId1" Type="http://schemas.openxmlformats.org/officeDocument/2006/relationships/image" Target="../media/image-3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hyperlink" Target="https://gamma.app" TargetMode="External"/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" TargetMode="External"/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4037" y="1824990"/>
            <a:ext cx="7415927" cy="23145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6075"/>
              </a:lnSpc>
              <a:buNone/>
            </a:pPr>
            <a:r>
              <a:rPr lang="en-US" sz="486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Diseños de interfaces más intuitivos para la privacidad</a:t>
            </a:r>
            <a:endParaRPr lang="en-US" sz="4860" dirty="0"/>
          </a:p>
        </p:txBody>
      </p:sp>
      <p:sp>
        <p:nvSpPr>
          <p:cNvPr id="6" name="Text 3"/>
          <p:cNvSpPr/>
          <p:nvPr/>
        </p:nvSpPr>
        <p:spPr>
          <a:xfrm>
            <a:off x="864037" y="4509849"/>
            <a:ext cx="7415927" cy="11851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Exploremos cómo crear interfaces de usuario que permitan a los usuarios tomar el control de su privacidad de manera sencilla e intuitiva.</a:t>
            </a:r>
            <a:endParaRPr lang="en-US" sz="1944" dirty="0"/>
          </a:p>
        </p:txBody>
      </p:sp>
      <p:sp>
        <p:nvSpPr>
          <p:cNvPr id="7" name="Shape 4"/>
          <p:cNvSpPr/>
          <p:nvPr/>
        </p:nvSpPr>
        <p:spPr>
          <a:xfrm>
            <a:off x="864037" y="5991106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657" y="5998726"/>
            <a:ext cx="379690" cy="37969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82316" y="5972651"/>
            <a:ext cx="2510195" cy="4319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402"/>
              </a:lnSpc>
              <a:buNone/>
            </a:pPr>
            <a:r>
              <a:rPr lang="en-US" sz="243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by Maia Fornaro</a:t>
            </a:r>
            <a:endParaRPr lang="en-US" sz="2430" dirty="0"/>
          </a:p>
        </p:txBody>
      </p:sp>
      <p:pic>
        <p:nvPicPr>
          <p:cNvPr id="10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30861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4037" y="3795355"/>
            <a:ext cx="10219373" cy="7715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6075"/>
              </a:lnSpc>
              <a:buNone/>
            </a:pPr>
            <a:r>
              <a:rPr lang="en-US" sz="486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Indicadores claros de privacidad</a:t>
            </a:r>
            <a:endParaRPr lang="en-US" sz="486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037" y="4937165"/>
            <a:ext cx="617220" cy="617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64037" y="5801201"/>
            <a:ext cx="308610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038"/>
              </a:lnSpc>
              <a:buNone/>
            </a:pPr>
            <a:r>
              <a:rPr lang="en-US" sz="243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Candados de color</a:t>
            </a:r>
            <a:endParaRPr lang="en-US" sz="2430" dirty="0"/>
          </a:p>
        </p:txBody>
      </p:sp>
      <p:sp>
        <p:nvSpPr>
          <p:cNvPr id="8" name="Text 4"/>
          <p:cNvSpPr/>
          <p:nvPr/>
        </p:nvSpPr>
        <p:spPr>
          <a:xfrm>
            <a:off x="864037" y="6335078"/>
            <a:ext cx="4053840" cy="11851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Un candado verde indica conexión segura, uno rojo alerta sobre vulnerabilidades.</a:t>
            </a:r>
            <a:endParaRPr lang="en-US" sz="1944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8161" y="4937165"/>
            <a:ext cx="617220" cy="61722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288161" y="5801201"/>
            <a:ext cx="3548182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038"/>
              </a:lnSpc>
              <a:buNone/>
            </a:pPr>
            <a:r>
              <a:rPr lang="en-US" sz="243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Escudos de protección</a:t>
            </a:r>
            <a:endParaRPr lang="en-US" sz="2430" dirty="0"/>
          </a:p>
        </p:txBody>
      </p:sp>
      <p:sp>
        <p:nvSpPr>
          <p:cNvPr id="11" name="Text 6"/>
          <p:cNvSpPr/>
          <p:nvPr/>
        </p:nvSpPr>
        <p:spPr>
          <a:xfrm>
            <a:off x="5288161" y="6335078"/>
            <a:ext cx="4053959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Un escudo simboliza la protección de los datos del usuario.</a:t>
            </a:r>
            <a:endParaRPr lang="en-US" sz="1944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2404" y="4937165"/>
            <a:ext cx="617220" cy="61722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712404" y="5801201"/>
            <a:ext cx="308610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038"/>
              </a:lnSpc>
              <a:buNone/>
            </a:pPr>
            <a:r>
              <a:rPr lang="en-US" sz="243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Ojos cerrados</a:t>
            </a:r>
            <a:endParaRPr lang="en-US" sz="2430" dirty="0"/>
          </a:p>
        </p:txBody>
      </p:sp>
      <p:sp>
        <p:nvSpPr>
          <p:cNvPr id="14" name="Text 8"/>
          <p:cNvSpPr/>
          <p:nvPr/>
        </p:nvSpPr>
        <p:spPr>
          <a:xfrm>
            <a:off x="9712404" y="6335078"/>
            <a:ext cx="4053840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Un ojo cerrado representa el modo incógnito o privacidad de los datos.</a:t>
            </a:r>
            <a:endParaRPr lang="en-US" sz="1944" dirty="0"/>
          </a:p>
        </p:txBody>
      </p:sp>
      <p:pic>
        <p:nvPicPr>
          <p:cNvPr id="15" name="Image 4" descr="preencoded.png">
            <a:hlinkClick r:id="rId6" tooltip="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sp>
        <p:nvSpPr>
          <p:cNvPr id="4" name="Text 2"/>
          <p:cNvSpPr/>
          <p:nvPr/>
        </p:nvSpPr>
        <p:spPr>
          <a:xfrm>
            <a:off x="864037" y="2010132"/>
            <a:ext cx="10419993" cy="7715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6075"/>
              </a:lnSpc>
              <a:buNone/>
            </a:pPr>
            <a:r>
              <a:rPr lang="en-US" sz="486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Controles de privacidad sencillos</a:t>
            </a:r>
            <a:endParaRPr lang="en-US" sz="4860" dirty="0"/>
          </a:p>
        </p:txBody>
      </p:sp>
      <p:sp>
        <p:nvSpPr>
          <p:cNvPr id="5" name="Text 3"/>
          <p:cNvSpPr/>
          <p:nvPr/>
        </p:nvSpPr>
        <p:spPr>
          <a:xfrm>
            <a:off x="864037" y="3398758"/>
            <a:ext cx="3625929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038"/>
              </a:lnSpc>
              <a:buNone/>
            </a:pPr>
            <a:r>
              <a:rPr lang="en-US" sz="243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Botones de un solo clic</a:t>
            </a:r>
            <a:endParaRPr lang="en-US" sz="2430" dirty="0"/>
          </a:p>
        </p:txBody>
      </p:sp>
      <p:sp>
        <p:nvSpPr>
          <p:cNvPr id="6" name="Text 4"/>
          <p:cNvSpPr/>
          <p:nvPr/>
        </p:nvSpPr>
        <p:spPr>
          <a:xfrm>
            <a:off x="864037" y="4031337"/>
            <a:ext cx="3898821" cy="11851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Permitir a los usuarios activar o desactivar seguimiento, cookies o geolocalización con un solo clic.</a:t>
            </a:r>
            <a:endParaRPr lang="en-US" sz="1944" dirty="0"/>
          </a:p>
        </p:txBody>
      </p:sp>
      <p:sp>
        <p:nvSpPr>
          <p:cNvPr id="7" name="Text 5"/>
          <p:cNvSpPr/>
          <p:nvPr/>
        </p:nvSpPr>
        <p:spPr>
          <a:xfrm>
            <a:off x="5372695" y="3398758"/>
            <a:ext cx="3587948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038"/>
              </a:lnSpc>
              <a:buNone/>
            </a:pPr>
            <a:r>
              <a:rPr lang="en-US" sz="243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Deslizadores intuitivos</a:t>
            </a:r>
            <a:endParaRPr lang="en-US" sz="2430" dirty="0"/>
          </a:p>
        </p:txBody>
      </p:sp>
      <p:sp>
        <p:nvSpPr>
          <p:cNvPr id="8" name="Text 6"/>
          <p:cNvSpPr/>
          <p:nvPr/>
        </p:nvSpPr>
        <p:spPr>
          <a:xfrm>
            <a:off x="5372695" y="4031337"/>
            <a:ext cx="3898821" cy="11851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Un deslizador que permite ajustar el nivel de privacidad de los datos.</a:t>
            </a:r>
            <a:endParaRPr lang="en-US" sz="1944" dirty="0"/>
          </a:p>
        </p:txBody>
      </p:sp>
      <p:sp>
        <p:nvSpPr>
          <p:cNvPr id="9" name="Text 7"/>
          <p:cNvSpPr/>
          <p:nvPr/>
        </p:nvSpPr>
        <p:spPr>
          <a:xfrm>
            <a:off x="9881354" y="3398758"/>
            <a:ext cx="3898821" cy="7715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038"/>
              </a:lnSpc>
              <a:buNone/>
            </a:pPr>
            <a:r>
              <a:rPr lang="en-US" sz="243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Listas de permisos claros</a:t>
            </a:r>
            <a:endParaRPr lang="en-US" sz="2430" dirty="0"/>
          </a:p>
        </p:txBody>
      </p:sp>
      <p:sp>
        <p:nvSpPr>
          <p:cNvPr id="10" name="Text 8"/>
          <p:cNvSpPr/>
          <p:nvPr/>
        </p:nvSpPr>
        <p:spPr>
          <a:xfrm>
            <a:off x="9881354" y="4417100"/>
            <a:ext cx="3898821" cy="15801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Presentar de forma concisa los permisos que una aplicación solicita y permitir otorgarlos o denegarlos individualmente.</a:t>
            </a:r>
            <a:endParaRPr lang="en-US" sz="1944" dirty="0"/>
          </a:p>
        </p:txBody>
      </p:sp>
      <p:pic>
        <p:nvPicPr>
          <p:cNvPr id="11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4037" y="1621274"/>
            <a:ext cx="8278892" cy="7715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6075"/>
              </a:lnSpc>
              <a:buNone/>
            </a:pPr>
            <a:r>
              <a:rPr lang="en-US" sz="486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Mensajes claros y concisos</a:t>
            </a:r>
            <a:endParaRPr lang="en-US" sz="4860" dirty="0"/>
          </a:p>
        </p:txBody>
      </p:sp>
      <p:sp>
        <p:nvSpPr>
          <p:cNvPr id="6" name="Shape 3"/>
          <p:cNvSpPr/>
          <p:nvPr/>
        </p:nvSpPr>
        <p:spPr>
          <a:xfrm>
            <a:off x="864037" y="3040737"/>
            <a:ext cx="555427" cy="555427"/>
          </a:xfrm>
          <a:prstGeom prst="roundRect">
            <a:avLst>
              <a:gd name="adj" fmla="val 6668"/>
            </a:avLst>
          </a:prstGeom>
          <a:solidFill>
            <a:srgbClr val="EAE8F3"/>
          </a:solidFill>
          <a:ln/>
        </p:spPr>
      </p:sp>
      <p:sp>
        <p:nvSpPr>
          <p:cNvPr id="7" name="Text 4"/>
          <p:cNvSpPr/>
          <p:nvPr/>
        </p:nvSpPr>
        <p:spPr>
          <a:xfrm>
            <a:off x="1059061" y="3133249"/>
            <a:ext cx="165259" cy="3702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916"/>
              </a:lnSpc>
              <a:buNone/>
            </a:pPr>
            <a:r>
              <a:rPr lang="en-US" sz="2916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916" dirty="0"/>
          </a:p>
        </p:txBody>
      </p:sp>
      <p:sp>
        <p:nvSpPr>
          <p:cNvPr id="8" name="Text 5"/>
          <p:cNvSpPr/>
          <p:nvPr/>
        </p:nvSpPr>
        <p:spPr>
          <a:xfrm>
            <a:off x="1666280" y="3040737"/>
            <a:ext cx="3566041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038"/>
              </a:lnSpc>
              <a:buNone/>
            </a:pPr>
            <a:r>
              <a:rPr lang="en-US" sz="243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Explicaciones sencillas</a:t>
            </a:r>
            <a:endParaRPr lang="en-US" sz="2430" dirty="0"/>
          </a:p>
        </p:txBody>
      </p:sp>
      <p:sp>
        <p:nvSpPr>
          <p:cNvPr id="9" name="Text 6"/>
          <p:cNvSpPr/>
          <p:nvPr/>
        </p:nvSpPr>
        <p:spPr>
          <a:xfrm>
            <a:off x="1666280" y="3574613"/>
            <a:ext cx="3696772" cy="11851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Utilizar un lenguaje claro para explicar por qué se solicita información y cómo se utilizará.</a:t>
            </a:r>
            <a:endParaRPr lang="en-US" sz="1944" dirty="0"/>
          </a:p>
        </p:txBody>
      </p:sp>
      <p:sp>
        <p:nvSpPr>
          <p:cNvPr id="10" name="Shape 7"/>
          <p:cNvSpPr/>
          <p:nvPr/>
        </p:nvSpPr>
        <p:spPr>
          <a:xfrm>
            <a:off x="5609868" y="3040737"/>
            <a:ext cx="555427" cy="555427"/>
          </a:xfrm>
          <a:prstGeom prst="roundRect">
            <a:avLst>
              <a:gd name="adj" fmla="val 6668"/>
            </a:avLst>
          </a:prstGeom>
          <a:solidFill>
            <a:srgbClr val="EAE8F3"/>
          </a:solidFill>
          <a:ln/>
        </p:spPr>
      </p:sp>
      <p:sp>
        <p:nvSpPr>
          <p:cNvPr id="11" name="Text 8"/>
          <p:cNvSpPr/>
          <p:nvPr/>
        </p:nvSpPr>
        <p:spPr>
          <a:xfrm>
            <a:off x="5773460" y="3133249"/>
            <a:ext cx="228124" cy="3702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916"/>
              </a:lnSpc>
              <a:buNone/>
            </a:pPr>
            <a:r>
              <a:rPr lang="en-US" sz="2916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916" dirty="0"/>
          </a:p>
        </p:txBody>
      </p:sp>
      <p:sp>
        <p:nvSpPr>
          <p:cNvPr id="12" name="Text 9"/>
          <p:cNvSpPr/>
          <p:nvPr/>
        </p:nvSpPr>
        <p:spPr>
          <a:xfrm>
            <a:off x="6412111" y="3040737"/>
            <a:ext cx="308610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038"/>
              </a:lnSpc>
              <a:buNone/>
            </a:pPr>
            <a:r>
              <a:rPr lang="en-US" sz="243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Ejemplos prácticos</a:t>
            </a:r>
            <a:endParaRPr lang="en-US" sz="2430" dirty="0"/>
          </a:p>
        </p:txBody>
      </p:sp>
      <p:sp>
        <p:nvSpPr>
          <p:cNvPr id="13" name="Text 10"/>
          <p:cNvSpPr/>
          <p:nvPr/>
        </p:nvSpPr>
        <p:spPr>
          <a:xfrm>
            <a:off x="6412111" y="3574613"/>
            <a:ext cx="3696772" cy="11851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Mostrar casos concretos de cómo se utilizarán los datos para decisiones informadas.</a:t>
            </a:r>
            <a:endParaRPr lang="en-US" sz="1944" dirty="0"/>
          </a:p>
        </p:txBody>
      </p:sp>
      <p:sp>
        <p:nvSpPr>
          <p:cNvPr id="14" name="Shape 11"/>
          <p:cNvSpPr/>
          <p:nvPr/>
        </p:nvSpPr>
        <p:spPr>
          <a:xfrm>
            <a:off x="864037" y="5284232"/>
            <a:ext cx="555427" cy="555427"/>
          </a:xfrm>
          <a:prstGeom prst="roundRect">
            <a:avLst>
              <a:gd name="adj" fmla="val 6668"/>
            </a:avLst>
          </a:prstGeom>
          <a:solidFill>
            <a:srgbClr val="EAE8F3"/>
          </a:solidFill>
          <a:ln/>
        </p:spPr>
      </p:sp>
      <p:sp>
        <p:nvSpPr>
          <p:cNvPr id="15" name="Text 12"/>
          <p:cNvSpPr/>
          <p:nvPr/>
        </p:nvSpPr>
        <p:spPr>
          <a:xfrm>
            <a:off x="1027628" y="5376743"/>
            <a:ext cx="228124" cy="3702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916"/>
              </a:lnSpc>
              <a:buNone/>
            </a:pPr>
            <a:r>
              <a:rPr lang="en-US" sz="2916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2916" dirty="0"/>
          </a:p>
        </p:txBody>
      </p:sp>
      <p:sp>
        <p:nvSpPr>
          <p:cNvPr id="16" name="Text 13"/>
          <p:cNvSpPr/>
          <p:nvPr/>
        </p:nvSpPr>
        <p:spPr>
          <a:xfrm>
            <a:off x="1666280" y="5284232"/>
            <a:ext cx="308610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038"/>
              </a:lnSpc>
              <a:buNone/>
            </a:pPr>
            <a:r>
              <a:rPr lang="en-US" sz="243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Iconos y gráficos</a:t>
            </a:r>
            <a:endParaRPr lang="en-US" sz="2430" dirty="0"/>
          </a:p>
        </p:txBody>
      </p:sp>
      <p:sp>
        <p:nvSpPr>
          <p:cNvPr id="17" name="Text 14"/>
          <p:cNvSpPr/>
          <p:nvPr/>
        </p:nvSpPr>
        <p:spPr>
          <a:xfrm>
            <a:off x="1666280" y="5818108"/>
            <a:ext cx="8442484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Usar iconos y gráficos para visualizar conceptos de privacidad y seguridad.</a:t>
            </a:r>
            <a:endParaRPr lang="en-US" sz="1944" dirty="0"/>
          </a:p>
        </p:txBody>
      </p:sp>
      <p:pic>
        <p:nvPicPr>
          <p:cNvPr id="18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4037" y="1217057"/>
            <a:ext cx="9244727" cy="15430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6075"/>
              </a:lnSpc>
              <a:buNone/>
            </a:pPr>
            <a:r>
              <a:rPr lang="en-US" sz="486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Diseño centrado en el usuario</a:t>
            </a:r>
            <a:endParaRPr lang="en-US" sz="4860" dirty="0"/>
          </a:p>
        </p:txBody>
      </p:sp>
      <p:sp>
        <p:nvSpPr>
          <p:cNvPr id="6" name="Shape 3"/>
          <p:cNvSpPr/>
          <p:nvPr/>
        </p:nvSpPr>
        <p:spPr>
          <a:xfrm>
            <a:off x="864037" y="3130391"/>
            <a:ext cx="4499015" cy="2212657"/>
          </a:xfrm>
          <a:prstGeom prst="roundRect">
            <a:avLst>
              <a:gd name="adj" fmla="val 1674"/>
            </a:avLst>
          </a:prstGeom>
          <a:solidFill>
            <a:srgbClr val="EAE8F3"/>
          </a:solidFill>
          <a:ln/>
        </p:spPr>
      </p:sp>
      <p:sp>
        <p:nvSpPr>
          <p:cNvPr id="7" name="Text 4"/>
          <p:cNvSpPr/>
          <p:nvPr/>
        </p:nvSpPr>
        <p:spPr>
          <a:xfrm>
            <a:off x="1110853" y="3377208"/>
            <a:ext cx="308610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038"/>
              </a:lnSpc>
              <a:buNone/>
            </a:pPr>
            <a:r>
              <a:rPr lang="en-US" sz="243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Personalización</a:t>
            </a:r>
            <a:endParaRPr lang="en-US" sz="2430" dirty="0"/>
          </a:p>
        </p:txBody>
      </p:sp>
      <p:sp>
        <p:nvSpPr>
          <p:cNvPr id="8" name="Text 5"/>
          <p:cNvSpPr/>
          <p:nvPr/>
        </p:nvSpPr>
        <p:spPr>
          <a:xfrm>
            <a:off x="1110853" y="3911084"/>
            <a:ext cx="4005382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Permitir a los usuarios configurar sus preferencias de privacidad.</a:t>
            </a:r>
            <a:endParaRPr lang="en-US" sz="1944" dirty="0"/>
          </a:p>
        </p:txBody>
      </p:sp>
      <p:sp>
        <p:nvSpPr>
          <p:cNvPr id="9" name="Shape 6"/>
          <p:cNvSpPr/>
          <p:nvPr/>
        </p:nvSpPr>
        <p:spPr>
          <a:xfrm>
            <a:off x="5609868" y="3130391"/>
            <a:ext cx="4499015" cy="2212657"/>
          </a:xfrm>
          <a:prstGeom prst="roundRect">
            <a:avLst>
              <a:gd name="adj" fmla="val 1674"/>
            </a:avLst>
          </a:prstGeom>
          <a:solidFill>
            <a:srgbClr val="EAE8F3"/>
          </a:solidFill>
          <a:ln/>
        </p:spPr>
      </p:sp>
      <p:sp>
        <p:nvSpPr>
          <p:cNvPr id="10" name="Text 7"/>
          <p:cNvSpPr/>
          <p:nvPr/>
        </p:nvSpPr>
        <p:spPr>
          <a:xfrm>
            <a:off x="5856684" y="3377208"/>
            <a:ext cx="337316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038"/>
              </a:lnSpc>
              <a:buNone/>
            </a:pPr>
            <a:r>
              <a:rPr lang="en-US" sz="243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Historial de actividad</a:t>
            </a:r>
            <a:endParaRPr lang="en-US" sz="2430" dirty="0"/>
          </a:p>
        </p:txBody>
      </p:sp>
      <p:sp>
        <p:nvSpPr>
          <p:cNvPr id="11" name="Text 8"/>
          <p:cNvSpPr/>
          <p:nvPr/>
        </p:nvSpPr>
        <p:spPr>
          <a:xfrm>
            <a:off x="5856684" y="3911084"/>
            <a:ext cx="4005382" cy="11851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Mostrar un registro de los cambios realizados en la configuración de privacidad.</a:t>
            </a:r>
            <a:endParaRPr lang="en-US" sz="1944" dirty="0"/>
          </a:p>
        </p:txBody>
      </p:sp>
      <p:sp>
        <p:nvSpPr>
          <p:cNvPr id="12" name="Shape 9"/>
          <p:cNvSpPr/>
          <p:nvPr/>
        </p:nvSpPr>
        <p:spPr>
          <a:xfrm>
            <a:off x="864037" y="5589865"/>
            <a:ext cx="9244727" cy="1422559"/>
          </a:xfrm>
          <a:prstGeom prst="roundRect">
            <a:avLst>
              <a:gd name="adj" fmla="val 2603"/>
            </a:avLst>
          </a:prstGeom>
          <a:solidFill>
            <a:srgbClr val="EAE8F3"/>
          </a:solidFill>
          <a:ln/>
        </p:spPr>
      </p:sp>
      <p:sp>
        <p:nvSpPr>
          <p:cNvPr id="13" name="Text 10"/>
          <p:cNvSpPr/>
          <p:nvPr/>
        </p:nvSpPr>
        <p:spPr>
          <a:xfrm>
            <a:off x="1110853" y="5836682"/>
            <a:ext cx="308610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038"/>
              </a:lnSpc>
              <a:buNone/>
            </a:pPr>
            <a:r>
              <a:rPr lang="en-US" sz="243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Ayuda y soporte</a:t>
            </a:r>
            <a:endParaRPr lang="en-US" sz="2430" dirty="0"/>
          </a:p>
        </p:txBody>
      </p:sp>
      <p:sp>
        <p:nvSpPr>
          <p:cNvPr id="14" name="Text 11"/>
          <p:cNvSpPr/>
          <p:nvPr/>
        </p:nvSpPr>
        <p:spPr>
          <a:xfrm>
            <a:off x="1110853" y="6370558"/>
            <a:ext cx="8751094" cy="3950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Ofrecer una sección de ayuda clara y accesible sobre privacidad.</a:t>
            </a:r>
            <a:endParaRPr lang="en-US" sz="1944" dirty="0"/>
          </a:p>
        </p:txBody>
      </p:sp>
      <p:pic>
        <p:nvPicPr>
          <p:cNvPr id="15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17577" y="1037987"/>
            <a:ext cx="7908846" cy="16541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342"/>
              </a:lnSpc>
              <a:buNone/>
            </a:pPr>
            <a:r>
              <a:rPr lang="en-US" sz="3474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Ejemplo: Configuración de privacidad en una aplicación de redes sociales</a:t>
            </a:r>
            <a:endParaRPr lang="en-US" sz="3474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577" y="2956798"/>
            <a:ext cx="882253" cy="141160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764506" y="3133249"/>
            <a:ext cx="2205752" cy="2757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171"/>
              </a:lnSpc>
              <a:buNone/>
            </a:pPr>
            <a:r>
              <a:rPr lang="en-US" sz="1737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Pantalla principal</a:t>
            </a:r>
            <a:endParaRPr lang="en-US" sz="1737" dirty="0"/>
          </a:p>
        </p:txBody>
      </p:sp>
      <p:sp>
        <p:nvSpPr>
          <p:cNvPr id="8" name="Text 4"/>
          <p:cNvSpPr/>
          <p:nvPr/>
        </p:nvSpPr>
        <p:spPr>
          <a:xfrm>
            <a:off x="1764506" y="3514844"/>
            <a:ext cx="6761917" cy="28229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223"/>
              </a:lnSpc>
              <a:buNone/>
            </a:pPr>
            <a:r>
              <a:rPr lang="en-US" sz="1389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Un escudo grande indica la sección de privacidad.</a:t>
            </a:r>
            <a:endParaRPr lang="en-US" sz="1389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577" y="4368403"/>
            <a:ext cx="882253" cy="141160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764506" y="4544854"/>
            <a:ext cx="2205752" cy="2757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171"/>
              </a:lnSpc>
              <a:buNone/>
            </a:pPr>
            <a:r>
              <a:rPr lang="en-US" sz="1737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Secciones claras</a:t>
            </a:r>
            <a:endParaRPr lang="en-US" sz="1737" dirty="0"/>
          </a:p>
        </p:txBody>
      </p:sp>
      <p:sp>
        <p:nvSpPr>
          <p:cNvPr id="11" name="Text 6"/>
          <p:cNvSpPr/>
          <p:nvPr/>
        </p:nvSpPr>
        <p:spPr>
          <a:xfrm>
            <a:off x="1764506" y="4926449"/>
            <a:ext cx="6761917" cy="28229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223"/>
              </a:lnSpc>
              <a:buNone/>
            </a:pPr>
            <a:r>
              <a:rPr lang="en-US" sz="1389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Divide la configuración por temas para facilitar la navegación.</a:t>
            </a:r>
            <a:endParaRPr lang="en-US" sz="1389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577" y="5780008"/>
            <a:ext cx="882253" cy="1411605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764506" y="5956459"/>
            <a:ext cx="4076581" cy="2757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171"/>
              </a:lnSpc>
              <a:buNone/>
            </a:pPr>
            <a:r>
              <a:rPr lang="en-US" sz="1737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Botones de activación/desactivación</a:t>
            </a:r>
            <a:endParaRPr lang="en-US" sz="1737" dirty="0"/>
          </a:p>
        </p:txBody>
      </p:sp>
      <p:sp>
        <p:nvSpPr>
          <p:cNvPr id="14" name="Text 8"/>
          <p:cNvSpPr/>
          <p:nvPr/>
        </p:nvSpPr>
        <p:spPr>
          <a:xfrm>
            <a:off x="1764506" y="6338054"/>
            <a:ext cx="6761917" cy="28229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223"/>
              </a:lnSpc>
              <a:buNone/>
            </a:pPr>
            <a:r>
              <a:rPr lang="en-US" sz="1389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Permite a los usuarios activar o desactivar fácilmente cada función de privacidad.</a:t>
            </a:r>
            <a:endParaRPr lang="en-US" sz="1389" dirty="0"/>
          </a:p>
        </p:txBody>
      </p:sp>
      <p:pic>
        <p:nvPicPr>
          <p:cNvPr id="15" name="Image 4" descr="preencoded.png">
            <a:hlinkClick r:id="rId6" tooltip="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28648" y="853202"/>
            <a:ext cx="6016109" cy="7519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921"/>
              </a:lnSpc>
              <a:buNone/>
            </a:pPr>
            <a:r>
              <a:rPr lang="en-US" sz="4737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Principios clave</a:t>
            </a:r>
            <a:endParaRPr lang="en-US" sz="4737" dirty="0"/>
          </a:p>
        </p:txBody>
      </p:sp>
      <p:sp>
        <p:nvSpPr>
          <p:cNvPr id="6" name="Shape 3"/>
          <p:cNvSpPr/>
          <p:nvPr/>
        </p:nvSpPr>
        <p:spPr>
          <a:xfrm>
            <a:off x="6674287" y="1966079"/>
            <a:ext cx="30480" cy="5410200"/>
          </a:xfrm>
          <a:prstGeom prst="roundRect">
            <a:avLst>
              <a:gd name="adj" fmla="val 118430"/>
            </a:avLst>
          </a:prstGeom>
          <a:solidFill>
            <a:srgbClr val="D0CED9"/>
          </a:solidFill>
          <a:ln/>
        </p:spPr>
      </p:sp>
      <p:sp>
        <p:nvSpPr>
          <p:cNvPr id="7" name="Shape 4"/>
          <p:cNvSpPr/>
          <p:nvPr/>
        </p:nvSpPr>
        <p:spPr>
          <a:xfrm>
            <a:off x="6929735" y="2492097"/>
            <a:ext cx="842248" cy="30480"/>
          </a:xfrm>
          <a:prstGeom prst="roundRect">
            <a:avLst>
              <a:gd name="adj" fmla="val 118430"/>
            </a:avLst>
          </a:prstGeom>
          <a:solidFill>
            <a:srgbClr val="D0CED9"/>
          </a:solidFill>
          <a:ln/>
        </p:spPr>
      </p:sp>
      <p:sp>
        <p:nvSpPr>
          <p:cNvPr id="8" name="Shape 5"/>
          <p:cNvSpPr/>
          <p:nvPr/>
        </p:nvSpPr>
        <p:spPr>
          <a:xfrm>
            <a:off x="6418838" y="2236708"/>
            <a:ext cx="541377" cy="541377"/>
          </a:xfrm>
          <a:prstGeom prst="roundRect">
            <a:avLst>
              <a:gd name="adj" fmla="val 6668"/>
            </a:avLst>
          </a:prstGeom>
          <a:solidFill>
            <a:srgbClr val="EAE8F3"/>
          </a:solidFill>
          <a:ln/>
        </p:spPr>
      </p:sp>
      <p:sp>
        <p:nvSpPr>
          <p:cNvPr id="9" name="Text 6"/>
          <p:cNvSpPr/>
          <p:nvPr/>
        </p:nvSpPr>
        <p:spPr>
          <a:xfrm>
            <a:off x="6608981" y="2326838"/>
            <a:ext cx="160973" cy="36099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842"/>
              </a:lnSpc>
              <a:buNone/>
            </a:pPr>
            <a:r>
              <a:rPr lang="en-US" sz="2842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842" dirty="0"/>
          </a:p>
        </p:txBody>
      </p:sp>
      <p:sp>
        <p:nvSpPr>
          <p:cNvPr id="10" name="Text 7"/>
          <p:cNvSpPr/>
          <p:nvPr/>
        </p:nvSpPr>
        <p:spPr>
          <a:xfrm>
            <a:off x="8013025" y="2206704"/>
            <a:ext cx="3007995" cy="3758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961"/>
              </a:lnSpc>
              <a:buNone/>
            </a:pPr>
            <a:r>
              <a:rPr lang="en-US" sz="2369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Simplicidad</a:t>
            </a:r>
            <a:endParaRPr lang="en-US" sz="2369" dirty="0"/>
          </a:p>
        </p:txBody>
      </p:sp>
      <p:sp>
        <p:nvSpPr>
          <p:cNvPr id="11" name="Text 8"/>
          <p:cNvSpPr/>
          <p:nvPr/>
        </p:nvSpPr>
        <p:spPr>
          <a:xfrm>
            <a:off x="8013025" y="2726888"/>
            <a:ext cx="5775127" cy="38492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032"/>
              </a:lnSpc>
              <a:buNone/>
            </a:pPr>
            <a:r>
              <a:rPr lang="en-US" sz="1895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Evitar jerga técnica y usar lenguaje claro y conciso.</a:t>
            </a:r>
            <a:endParaRPr lang="en-US" sz="1895" dirty="0"/>
          </a:p>
        </p:txBody>
      </p:sp>
      <p:sp>
        <p:nvSpPr>
          <p:cNvPr id="12" name="Shape 9"/>
          <p:cNvSpPr/>
          <p:nvPr/>
        </p:nvSpPr>
        <p:spPr>
          <a:xfrm>
            <a:off x="6929735" y="4119086"/>
            <a:ext cx="842248" cy="30480"/>
          </a:xfrm>
          <a:prstGeom prst="roundRect">
            <a:avLst>
              <a:gd name="adj" fmla="val 118430"/>
            </a:avLst>
          </a:prstGeom>
          <a:solidFill>
            <a:srgbClr val="D0CED9"/>
          </a:solidFill>
          <a:ln/>
        </p:spPr>
      </p:sp>
      <p:sp>
        <p:nvSpPr>
          <p:cNvPr id="13" name="Shape 10"/>
          <p:cNvSpPr/>
          <p:nvPr/>
        </p:nvSpPr>
        <p:spPr>
          <a:xfrm>
            <a:off x="6418838" y="3863697"/>
            <a:ext cx="541377" cy="541377"/>
          </a:xfrm>
          <a:prstGeom prst="roundRect">
            <a:avLst>
              <a:gd name="adj" fmla="val 6668"/>
            </a:avLst>
          </a:prstGeom>
          <a:solidFill>
            <a:srgbClr val="EAE8F3"/>
          </a:solidFill>
          <a:ln/>
        </p:spPr>
      </p:sp>
      <p:sp>
        <p:nvSpPr>
          <p:cNvPr id="14" name="Text 11"/>
          <p:cNvSpPr/>
          <p:nvPr/>
        </p:nvSpPr>
        <p:spPr>
          <a:xfrm>
            <a:off x="6578263" y="3953828"/>
            <a:ext cx="222409" cy="36099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842"/>
              </a:lnSpc>
              <a:buNone/>
            </a:pPr>
            <a:r>
              <a:rPr lang="en-US" sz="2842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842" dirty="0"/>
          </a:p>
        </p:txBody>
      </p:sp>
      <p:sp>
        <p:nvSpPr>
          <p:cNvPr id="15" name="Text 12"/>
          <p:cNvSpPr/>
          <p:nvPr/>
        </p:nvSpPr>
        <p:spPr>
          <a:xfrm>
            <a:off x="8013025" y="3833693"/>
            <a:ext cx="3007995" cy="3758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961"/>
              </a:lnSpc>
              <a:buNone/>
            </a:pPr>
            <a:r>
              <a:rPr lang="en-US" sz="2369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Visualización</a:t>
            </a:r>
            <a:endParaRPr lang="en-US" sz="2369" dirty="0"/>
          </a:p>
        </p:txBody>
      </p:sp>
      <p:sp>
        <p:nvSpPr>
          <p:cNvPr id="16" name="Text 13"/>
          <p:cNvSpPr/>
          <p:nvPr/>
        </p:nvSpPr>
        <p:spPr>
          <a:xfrm>
            <a:off x="8013025" y="4353878"/>
            <a:ext cx="5775127" cy="7698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3032"/>
              </a:lnSpc>
              <a:buNone/>
            </a:pPr>
            <a:r>
              <a:rPr lang="en-US" sz="1895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Utilizar iconos y gráficos para representar conceptos abstractos.</a:t>
            </a:r>
            <a:endParaRPr lang="en-US" sz="1895" dirty="0"/>
          </a:p>
        </p:txBody>
      </p:sp>
      <p:sp>
        <p:nvSpPr>
          <p:cNvPr id="17" name="Shape 14"/>
          <p:cNvSpPr/>
          <p:nvPr/>
        </p:nvSpPr>
        <p:spPr>
          <a:xfrm>
            <a:off x="6929735" y="6131004"/>
            <a:ext cx="842248" cy="30480"/>
          </a:xfrm>
          <a:prstGeom prst="roundRect">
            <a:avLst>
              <a:gd name="adj" fmla="val 118430"/>
            </a:avLst>
          </a:prstGeom>
          <a:solidFill>
            <a:srgbClr val="D0CED9"/>
          </a:solidFill>
          <a:ln/>
        </p:spPr>
      </p:sp>
      <p:sp>
        <p:nvSpPr>
          <p:cNvPr id="18" name="Shape 15"/>
          <p:cNvSpPr/>
          <p:nvPr/>
        </p:nvSpPr>
        <p:spPr>
          <a:xfrm>
            <a:off x="6418838" y="5875615"/>
            <a:ext cx="541377" cy="541377"/>
          </a:xfrm>
          <a:prstGeom prst="roundRect">
            <a:avLst>
              <a:gd name="adj" fmla="val 6668"/>
            </a:avLst>
          </a:prstGeom>
          <a:solidFill>
            <a:srgbClr val="EAE8F3"/>
          </a:solidFill>
          <a:ln/>
        </p:spPr>
      </p:sp>
      <p:sp>
        <p:nvSpPr>
          <p:cNvPr id="19" name="Text 16"/>
          <p:cNvSpPr/>
          <p:nvPr/>
        </p:nvSpPr>
        <p:spPr>
          <a:xfrm>
            <a:off x="6578263" y="5965746"/>
            <a:ext cx="222409" cy="36099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842"/>
              </a:lnSpc>
              <a:buNone/>
            </a:pPr>
            <a:r>
              <a:rPr lang="en-US" sz="2842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2842" dirty="0"/>
          </a:p>
        </p:txBody>
      </p:sp>
      <p:sp>
        <p:nvSpPr>
          <p:cNvPr id="20" name="Text 17"/>
          <p:cNvSpPr/>
          <p:nvPr/>
        </p:nvSpPr>
        <p:spPr>
          <a:xfrm>
            <a:off x="8013025" y="5845612"/>
            <a:ext cx="3007995" cy="3758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961"/>
              </a:lnSpc>
              <a:buNone/>
            </a:pPr>
            <a:r>
              <a:rPr lang="en-US" sz="2369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Control del usuario</a:t>
            </a:r>
            <a:endParaRPr lang="en-US" sz="2369" dirty="0"/>
          </a:p>
        </p:txBody>
      </p:sp>
      <p:sp>
        <p:nvSpPr>
          <p:cNvPr id="21" name="Text 18"/>
          <p:cNvSpPr/>
          <p:nvPr/>
        </p:nvSpPr>
        <p:spPr>
          <a:xfrm>
            <a:off x="8013025" y="6365796"/>
            <a:ext cx="5775127" cy="7698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3032"/>
              </a:lnSpc>
              <a:buNone/>
            </a:pPr>
            <a:r>
              <a:rPr lang="en-US" sz="1895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Dar al usuario el control sobre sus datos y decisiones informadas.</a:t>
            </a:r>
            <a:endParaRPr lang="en-US" sz="1895" dirty="0"/>
          </a:p>
        </p:txBody>
      </p:sp>
      <p:pic>
        <p:nvPicPr>
          <p:cNvPr id="22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sp>
        <p:nvSpPr>
          <p:cNvPr id="4" name="Text 2"/>
          <p:cNvSpPr/>
          <p:nvPr/>
        </p:nvSpPr>
        <p:spPr>
          <a:xfrm>
            <a:off x="864037" y="729496"/>
            <a:ext cx="6172200" cy="7715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6075"/>
              </a:lnSpc>
              <a:buNone/>
            </a:pPr>
            <a:r>
              <a:rPr lang="en-US" sz="486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Inspirar confianza</a:t>
            </a:r>
            <a:endParaRPr lang="en-US" sz="486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4037" y="1994773"/>
            <a:ext cx="6266021" cy="387262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64037" y="6176010"/>
            <a:ext cx="3462695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038"/>
              </a:lnSpc>
              <a:buNone/>
            </a:pPr>
            <a:r>
              <a:rPr lang="en-US" sz="243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Confianza del usuario</a:t>
            </a:r>
            <a:endParaRPr lang="en-US" sz="2430" dirty="0"/>
          </a:p>
        </p:txBody>
      </p:sp>
      <p:sp>
        <p:nvSpPr>
          <p:cNvPr id="7" name="Text 4"/>
          <p:cNvSpPr/>
          <p:nvPr/>
        </p:nvSpPr>
        <p:spPr>
          <a:xfrm>
            <a:off x="864037" y="6709886"/>
            <a:ext cx="6266021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Al seguir estos principios, se crean interfaces que inspiran confianza y seguridad.</a:t>
            </a:r>
            <a:endParaRPr lang="en-US" sz="1944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42" y="1994773"/>
            <a:ext cx="6266021" cy="387262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500342" y="6176010"/>
            <a:ext cx="3746897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038"/>
              </a:lnSpc>
              <a:buNone/>
            </a:pPr>
            <a:r>
              <a:rPr lang="en-US" sz="243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Transparencia y control</a:t>
            </a:r>
            <a:endParaRPr lang="en-US" sz="2430" dirty="0"/>
          </a:p>
        </p:txBody>
      </p:sp>
      <p:sp>
        <p:nvSpPr>
          <p:cNvPr id="10" name="Text 6"/>
          <p:cNvSpPr/>
          <p:nvPr/>
        </p:nvSpPr>
        <p:spPr>
          <a:xfrm>
            <a:off x="7500342" y="6709886"/>
            <a:ext cx="6266021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Los usuarios pueden tomar decisiones informadas sobre su privacidad.</a:t>
            </a:r>
            <a:endParaRPr lang="en-US" sz="1944" dirty="0"/>
          </a:p>
        </p:txBody>
      </p:sp>
      <p:pic>
        <p:nvPicPr>
          <p:cNvPr id="11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2024-08-20T16:25:44Z</dcterms:created>
  <dcterms:modified xsi:type="dcterms:W3CDTF">2024-08-20T16:25:44Z</dcterms:modified>
</cp:coreProperties>
</file>